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3" r:id="rId3"/>
    <p:sldId id="383" r:id="rId4"/>
    <p:sldId id="301" r:id="rId5"/>
    <p:sldId id="336" r:id="rId6"/>
    <p:sldId id="434" r:id="rId7"/>
    <p:sldId id="350" r:id="rId8"/>
    <p:sldId id="436" r:id="rId9"/>
    <p:sldId id="370" r:id="rId10"/>
    <p:sldId id="437" r:id="rId11"/>
    <p:sldId id="448" r:id="rId12"/>
    <p:sldId id="449" r:id="rId13"/>
    <p:sldId id="380" r:id="rId14"/>
    <p:sldId id="451" r:id="rId15"/>
    <p:sldId id="441" r:id="rId16"/>
    <p:sldId id="439" r:id="rId17"/>
    <p:sldId id="386" r:id="rId18"/>
    <p:sldId id="450" r:id="rId19"/>
    <p:sldId id="442" r:id="rId20"/>
    <p:sldId id="452" r:id="rId21"/>
    <p:sldId id="453" r:id="rId22"/>
    <p:sldId id="443" r:id="rId23"/>
    <p:sldId id="444" r:id="rId24"/>
    <p:sldId id="445" r:id="rId25"/>
    <p:sldId id="446" r:id="rId26"/>
    <p:sldId id="454" r:id="rId27"/>
    <p:sldId id="432" r:id="rId28"/>
    <p:sldId id="393" r:id="rId29"/>
    <p:sldId id="298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74" autoAdjust="0"/>
    <p:restoredTop sz="96374" autoAdjust="0"/>
  </p:normalViewPr>
  <p:slideViewPr>
    <p:cSldViewPr snapToGrid="0">
      <p:cViewPr varScale="1">
        <p:scale>
          <a:sx n="91" d="100"/>
          <a:sy n="91" d="100"/>
        </p:scale>
        <p:origin x="5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D58E-E790-4343-9779-D6C442F1B01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A7CBD-FA5C-4D4B-8F80-0CF8FFAF16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1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A7CBD-FA5C-4D4B-8F80-0CF8FFAF165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09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6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9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6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6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4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95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0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81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6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B940-985C-4FB8-84AC-26CDDD28A86C}" type="datetimeFigureOut">
              <a:rPr lang="tr-TR" smtClean="0"/>
              <a:t>22.11.2024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6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95310131-1582-4908-8DFB-6C1AC369E5B3}"/>
              </a:ext>
            </a:extLst>
          </p:cNvPr>
          <p:cNvSpPr txBox="1"/>
          <p:nvPr/>
        </p:nvSpPr>
        <p:spPr>
          <a:xfrm>
            <a:off x="2400992" y="4888070"/>
            <a:ext cx="7390016" cy="353670"/>
          </a:xfrm>
          <a:prstGeom prst="rect">
            <a:avLst/>
          </a:prstGeom>
        </p:spPr>
        <p:txBody>
          <a:bodyPr vert="horz" wrap="square" lIns="0" tIns="14970" rIns="0" bIns="0" rtlCol="0">
            <a:spAutoFit/>
          </a:bodyPr>
          <a:lstStyle/>
          <a:p>
            <a:pPr marL="11976" algn="ctr">
              <a:spcBef>
                <a:spcPts val="118"/>
              </a:spcBef>
            </a:pPr>
            <a:r>
              <a:rPr lang="tr-TR" sz="2200" b="1" spc="-3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HİZMET BÖLÜMÜ</a:t>
            </a:r>
            <a:endParaRPr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4F9A33DE-34A5-45FA-B7C4-71A899D7DA35}"/>
              </a:ext>
            </a:extLst>
          </p:cNvPr>
          <p:cNvSpPr txBox="1"/>
          <p:nvPr/>
        </p:nvSpPr>
        <p:spPr>
          <a:xfrm>
            <a:off x="1631764" y="2682798"/>
            <a:ext cx="8928472" cy="1492404"/>
          </a:xfrm>
          <a:prstGeom prst="rect">
            <a:avLst/>
          </a:prstGeom>
        </p:spPr>
        <p:txBody>
          <a:bodyPr vert="horz" wrap="square" lIns="0" tIns="54491" rIns="0" bIns="0" rtlCol="0">
            <a:spAutoFit/>
          </a:bodyPr>
          <a:lstStyle/>
          <a:p>
            <a:pPr marL="2649712" marR="4790" indent="-2638335" algn="ctr">
              <a:lnSpc>
                <a:spcPct val="150000"/>
              </a:lnSpc>
              <a:spcBef>
                <a:spcPts val="429"/>
              </a:spcBef>
            </a:pPr>
            <a:r>
              <a:rPr lang="tr-TR" sz="3200" b="1" spc="-113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AKADEMİK KURUL TOPLANTISI</a:t>
            </a:r>
          </a:p>
          <a:p>
            <a:pPr marL="2649712" marR="4790" indent="-2638335" algn="ctr">
              <a:lnSpc>
                <a:spcPct val="150000"/>
              </a:lnSpc>
              <a:spcBef>
                <a:spcPts val="429"/>
              </a:spcBef>
            </a:pPr>
            <a:r>
              <a:rPr lang="tr-TR" sz="3200" b="1" spc="-113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tr-TR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5040" y="182246"/>
            <a:ext cx="4800599" cy="587912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Yayın Sayısı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525FB67-F0CF-40C4-803F-67A0DE2B5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89380"/>
              </p:ext>
            </p:extLst>
          </p:nvPr>
        </p:nvGraphicFramePr>
        <p:xfrm>
          <a:off x="3524250" y="1402162"/>
          <a:ext cx="5143500" cy="255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4764"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</a:p>
                  </a:txBody>
                  <a:tcPr marL="86227" marR="86227" marT="43114" marB="431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HİZMET BÖLÜMÜ</a:t>
                      </a:r>
                    </a:p>
                  </a:txBody>
                  <a:tcPr marL="86227" marR="86227" marT="43114" marB="431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86227" marR="86227" marT="43114" marB="43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6227" marR="86227" marT="43114" marB="431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86227" marR="86227" marT="43114" marB="43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86227" marR="86227" marT="43114" marB="43114" anchor="ctr"/>
                </a:tc>
                <a:extLst>
                  <a:ext uri="{0D108BD9-81ED-4DB2-BD59-A6C34878D82A}">
                    <a16:rowId xmlns:a16="http://schemas.microsoft.com/office/drawing/2014/main" val="1499846489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86227" marR="86227" marT="43114" marB="43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6227" marR="86227" marT="43114" marB="43114" anchor="ctr"/>
                </a:tc>
                <a:extLst>
                  <a:ext uri="{0D108BD9-81ED-4DB2-BD59-A6C34878D82A}">
                    <a16:rowId xmlns:a16="http://schemas.microsoft.com/office/drawing/2014/main" val="379736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2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B3492-F9A9-4DB9-851C-41B1DCA8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Lisansüstü Eğitim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4F7D8C-8749-4FDB-982F-4408FD84C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23" y="1197735"/>
            <a:ext cx="10696977" cy="4979228"/>
          </a:xfrm>
        </p:spPr>
        <p:txBody>
          <a:bodyPr>
            <a:normAutofit/>
          </a:bodyPr>
          <a:lstStyle/>
          <a:p>
            <a:pPr algn="just"/>
            <a:endParaRPr lang="tr-TR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Lisans Öğrenci Sayısı: </a:t>
            </a:r>
          </a:p>
          <a:p>
            <a:pPr lvl="1"/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Hizmet: 15</a:t>
            </a:r>
          </a:p>
          <a:p>
            <a:pPr marL="457200" lvl="1" indent="0">
              <a:buNone/>
            </a:pP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6F9B3492-F9A9-4DB9-851C-41B1DCA8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92" y="254289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FAALİYETLER (2023) / BÖLÜM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17594"/>
              </p:ext>
            </p:extLst>
          </p:nvPr>
        </p:nvGraphicFramePr>
        <p:xfrm>
          <a:off x="2641744" y="1354969"/>
          <a:ext cx="7100771" cy="48219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1603">
                  <a:extLst>
                    <a:ext uri="{9D8B030D-6E8A-4147-A177-3AD203B41FA5}">
                      <a16:colId xmlns:a16="http://schemas.microsoft.com/office/drawing/2014/main" val="1367923276"/>
                    </a:ext>
                  </a:extLst>
                </a:gridCol>
                <a:gridCol w="4409168">
                  <a:extLst>
                    <a:ext uri="{9D8B030D-6E8A-4147-A177-3AD203B41FA5}">
                      <a16:colId xmlns:a16="http://schemas.microsoft.com/office/drawing/2014/main" val="4248520890"/>
                    </a:ext>
                  </a:extLst>
                </a:gridCol>
              </a:tblGrid>
              <a:tr h="243125">
                <a:tc>
                  <a:txBody>
                    <a:bodyPr/>
                    <a:lstStyle/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tr-TR" sz="1200" spc="-20">
                          <a:effectLst/>
                        </a:rPr>
                        <a:t>YILI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effectLst/>
                        </a:rPr>
                        <a:t>2023</a:t>
                      </a:r>
                      <a:endParaRPr lang="tr-TR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6595308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marL="67945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Konferans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2570584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tr-TR" sz="1100" spc="-10">
                          <a:effectLst/>
                        </a:rPr>
                        <a:t>Çalıştay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3392362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Panel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7414115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Söyleşi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4019863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tr-TR" sz="1100" spc="-10">
                          <a:effectLst/>
                        </a:rPr>
                        <a:t>Webinar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3837965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Eğitim</a:t>
                      </a:r>
                      <a:r>
                        <a:rPr lang="tr-TR" sz="1200" spc="5">
                          <a:effectLst/>
                        </a:rPr>
                        <a:t> </a:t>
                      </a:r>
                      <a:r>
                        <a:rPr lang="tr-TR" sz="1200" spc="-10">
                          <a:effectLst/>
                        </a:rPr>
                        <a:t>Semineri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8613470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Sempozyum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9069313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Kongre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2942912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Bilimsel</a:t>
                      </a:r>
                      <a:r>
                        <a:rPr lang="tr-TR" sz="1200" spc="-10">
                          <a:effectLst/>
                        </a:rPr>
                        <a:t> Toplantı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1862413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Workshop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6534311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Yarışma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2857549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Sergi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7524523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Teknik</a:t>
                      </a:r>
                      <a:r>
                        <a:rPr lang="tr-TR" sz="1100" spc="-40">
                          <a:effectLst/>
                        </a:rPr>
                        <a:t> </a:t>
                      </a:r>
                      <a:r>
                        <a:rPr lang="tr-TR" sz="1100" spc="-20">
                          <a:effectLst/>
                        </a:rPr>
                        <a:t>Gezi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0521800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Dinleti</a:t>
                      </a:r>
                      <a:r>
                        <a:rPr lang="tr-TR" sz="1200" spc="-10">
                          <a:effectLst/>
                        </a:rPr>
                        <a:t> /Konser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6546581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Tiyatro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8400841"/>
                  </a:ext>
                </a:extLst>
              </a:tr>
              <a:tr h="256633"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Farkındalık</a:t>
                      </a:r>
                      <a:r>
                        <a:rPr lang="tr-TR" sz="1100" spc="-65">
                          <a:effectLst/>
                        </a:rPr>
                        <a:t> </a:t>
                      </a:r>
                      <a:r>
                        <a:rPr lang="tr-TR" sz="1100" spc="-10">
                          <a:effectLst/>
                        </a:rPr>
                        <a:t>Etkinliği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4234454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marL="6794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Kutlama</a:t>
                      </a:r>
                      <a:r>
                        <a:rPr lang="tr-TR" sz="1200" spc="-10">
                          <a:effectLst/>
                        </a:rPr>
                        <a:t> </a:t>
                      </a:r>
                      <a:r>
                        <a:rPr lang="tr-TR" sz="1200">
                          <a:effectLst/>
                        </a:rPr>
                        <a:t>/</a:t>
                      </a:r>
                      <a:r>
                        <a:rPr lang="tr-TR" sz="1200" spc="-15">
                          <a:effectLst/>
                        </a:rPr>
                        <a:t> </a:t>
                      </a:r>
                      <a:r>
                        <a:rPr lang="tr-TR" sz="1200" spc="-10">
                          <a:effectLst/>
                        </a:rPr>
                        <a:t>Tören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7585625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marL="6794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</a:t>
                      </a:r>
                      <a:r>
                        <a:rPr lang="tr-TR" sz="1200" spc="5">
                          <a:effectLst/>
                        </a:rPr>
                        <a:t> </a:t>
                      </a:r>
                      <a:r>
                        <a:rPr lang="tr-TR" sz="1200">
                          <a:effectLst/>
                        </a:rPr>
                        <a:t>O</a:t>
                      </a:r>
                      <a:r>
                        <a:rPr lang="tr-TR" sz="1200" spc="5">
                          <a:effectLst/>
                        </a:rPr>
                        <a:t> </a:t>
                      </a:r>
                      <a:r>
                        <a:rPr lang="tr-TR" sz="1200">
                          <a:effectLst/>
                        </a:rPr>
                        <a:t>P</a:t>
                      </a:r>
                      <a:r>
                        <a:rPr lang="tr-TR" sz="1200" spc="-5">
                          <a:effectLst/>
                        </a:rPr>
                        <a:t> </a:t>
                      </a:r>
                      <a:r>
                        <a:rPr lang="tr-TR" sz="1200">
                          <a:effectLst/>
                        </a:rPr>
                        <a:t>L A</a:t>
                      </a:r>
                      <a:r>
                        <a:rPr lang="tr-TR" sz="1200" spc="5">
                          <a:effectLst/>
                        </a:rPr>
                        <a:t> </a:t>
                      </a:r>
                      <a:r>
                        <a:rPr lang="tr-TR" sz="1200" spc="-50">
                          <a:effectLst/>
                        </a:rPr>
                        <a:t>M</a:t>
                      </a:r>
                      <a:endParaRPr lang="tr-TR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</a:t>
                      </a:r>
                      <a:endParaRPr lang="tr-TR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9945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95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864074"/>
            <a:ext cx="7545599" cy="5518547"/>
          </a:xfrm>
        </p:spPr>
        <p:txBody>
          <a:bodyPr>
            <a:noAutofit/>
          </a:bodyPr>
          <a:lstStyle/>
          <a:p>
            <a:pPr algn="l"/>
            <a:endParaRPr lang="tr-TR" sz="1000" b="1" i="0" u="none" strike="noStrike" dirty="0">
              <a:solidFill>
                <a:srgbClr val="151414"/>
              </a:solidFill>
              <a:effectLst/>
              <a:latin typeface="Roboto Bold"/>
            </a:endParaRPr>
          </a:p>
          <a:p>
            <a:pPr algn="l"/>
            <a:r>
              <a:rPr lang="tr-TR" sz="1000" b="1" i="0" u="none" strike="noStrike" dirty="0" err="1">
                <a:solidFill>
                  <a:srgbClr val="151414"/>
                </a:solidFill>
                <a:effectLst/>
                <a:latin typeface="Roboto Bold"/>
              </a:rPr>
              <a:t>Moderatör</a:t>
            </a:r>
            <a:endParaRPr lang="tr-TR" sz="1000" b="0" i="0" u="none" strike="noStrike" dirty="0">
              <a:solidFill>
                <a:srgbClr val="151414"/>
              </a:solidFill>
              <a:effectLst/>
              <a:latin typeface="Montserrat-Light"/>
            </a:endParaRPr>
          </a:p>
          <a:p>
            <a:pPr algn="l"/>
            <a:r>
              <a:rPr lang="tr-TR" sz="1000" b="0" i="0" u="none" strike="noStrike" dirty="0">
                <a:solidFill>
                  <a:srgbClr val="151414"/>
                </a:solidFill>
                <a:effectLst/>
                <a:latin typeface="Montserrat-Light"/>
              </a:rPr>
              <a:t>Dr. </a:t>
            </a:r>
            <a:r>
              <a:rPr lang="tr-TR" sz="1000" b="0" i="0" u="none" strike="noStrike" dirty="0" err="1">
                <a:solidFill>
                  <a:srgbClr val="151414"/>
                </a:solidFill>
                <a:effectLst/>
                <a:latin typeface="Montserrat-Light"/>
              </a:rPr>
              <a:t>Öğr</a:t>
            </a:r>
            <a:r>
              <a:rPr lang="tr-TR" sz="1000" b="0" i="0" u="none" strike="noStrike" dirty="0">
                <a:solidFill>
                  <a:srgbClr val="151414"/>
                </a:solidFill>
                <a:effectLst/>
                <a:latin typeface="Montserrat-Light"/>
              </a:rPr>
              <a:t>. Üyesi Elif DEMİRBAŞ Tarsus Üniversitesi Uygulamalı Bilimler Fakültesi Sosyal Hizmet Bölümü</a:t>
            </a:r>
          </a:p>
          <a:p>
            <a:pPr algn="l"/>
            <a:r>
              <a:rPr lang="tr-TR" sz="1000" b="0" i="0" u="none" strike="noStrike" dirty="0">
                <a:solidFill>
                  <a:srgbClr val="151414"/>
                </a:solidFill>
                <a:effectLst/>
                <a:latin typeface="Montserrat-Light"/>
              </a:rPr>
              <a:t> </a:t>
            </a:r>
            <a:r>
              <a:rPr lang="tr-TR" sz="1000" b="1" i="0" u="none" strike="noStrike" dirty="0">
                <a:solidFill>
                  <a:srgbClr val="151414"/>
                </a:solidFill>
                <a:effectLst/>
                <a:latin typeface="Roboto Bold"/>
              </a:rPr>
              <a:t>“İlişki Bağımlılığı”</a:t>
            </a:r>
            <a:endParaRPr lang="tr-TR" sz="1000" b="0" i="0" u="none" strike="noStrike" dirty="0">
              <a:solidFill>
                <a:srgbClr val="151414"/>
              </a:solidFill>
              <a:effectLst/>
              <a:latin typeface="Montserrat-Light"/>
            </a:endParaRPr>
          </a:p>
          <a:p>
            <a:pPr algn="l"/>
            <a:r>
              <a:rPr lang="tr-TR" sz="1000" b="1" i="0" u="none" strike="noStrike" dirty="0">
                <a:solidFill>
                  <a:srgbClr val="151414"/>
                </a:solidFill>
                <a:effectLst/>
                <a:latin typeface="Roboto Bold"/>
              </a:rPr>
              <a:t>Konuşmacı</a:t>
            </a:r>
          </a:p>
          <a:p>
            <a:r>
              <a:rPr lang="tr-TR" sz="1000" dirty="0">
                <a:solidFill>
                  <a:srgbClr val="151414"/>
                </a:solidFill>
                <a:latin typeface="Roboto Bold"/>
              </a:rPr>
              <a:t>Doç.Dr. Aysel AKBENİZ</a:t>
            </a:r>
            <a:r>
              <a:rPr lang="tr-TR" sz="1000" b="1" dirty="0">
                <a:solidFill>
                  <a:srgbClr val="151414"/>
                </a:solidFill>
                <a:latin typeface="Roboto Bold"/>
              </a:rPr>
              <a:t> </a:t>
            </a:r>
            <a:r>
              <a:rPr lang="tr-TR" sz="1000" dirty="0">
                <a:solidFill>
                  <a:srgbClr val="151414"/>
                </a:solidFill>
                <a:latin typeface="Montserrat-Light"/>
              </a:rPr>
              <a:t>Tarsus Üniversitesi Sağlık Bilimleri Fakültesi Hemşirelik Bölümü</a:t>
            </a:r>
            <a:endParaRPr lang="tr-TR" sz="1000" b="0" i="0" u="none" strike="noStrike" dirty="0">
              <a:solidFill>
                <a:srgbClr val="151414"/>
              </a:solidFill>
              <a:effectLst/>
              <a:latin typeface="Montserrat-Light"/>
            </a:endParaRPr>
          </a:p>
          <a:p>
            <a:pPr algn="l"/>
            <a:r>
              <a:rPr lang="tr-TR" sz="1000" b="0" i="0" u="none" strike="noStrike" dirty="0">
                <a:solidFill>
                  <a:srgbClr val="151414"/>
                </a:solidFill>
                <a:effectLst/>
                <a:latin typeface="Montserrat-Light"/>
              </a:rPr>
              <a:t> </a:t>
            </a:r>
            <a:r>
              <a:rPr lang="tr-TR" sz="1000" b="1" i="0" u="none" strike="noStrike" dirty="0">
                <a:solidFill>
                  <a:srgbClr val="151414"/>
                </a:solidFill>
                <a:effectLst/>
                <a:latin typeface="Roboto Bold"/>
              </a:rPr>
              <a:t>“Kadınların Güçlenme Mücadelesi: Kadın Konukevleri Deneyimi”</a:t>
            </a:r>
            <a:endParaRPr lang="tr-TR" sz="1000" b="0" i="0" u="none" strike="noStrike" dirty="0">
              <a:solidFill>
                <a:srgbClr val="151414"/>
              </a:solidFill>
              <a:effectLst/>
              <a:latin typeface="Montserrat-Light"/>
            </a:endParaRPr>
          </a:p>
          <a:p>
            <a:pPr algn="l"/>
            <a:r>
              <a:rPr lang="tr-TR" sz="1000" b="1" i="0" u="none" strike="noStrike" dirty="0">
                <a:solidFill>
                  <a:srgbClr val="151414"/>
                </a:solidFill>
                <a:effectLst/>
                <a:latin typeface="Roboto Bold"/>
              </a:rPr>
              <a:t>Konuşmacı</a:t>
            </a:r>
            <a:endParaRPr lang="tr-TR" sz="1000" b="0" i="0" u="none" strike="noStrike" dirty="0">
              <a:solidFill>
                <a:srgbClr val="151414"/>
              </a:solidFill>
              <a:effectLst/>
              <a:latin typeface="Montserrat-Light"/>
            </a:endParaRPr>
          </a:p>
          <a:p>
            <a:r>
              <a:rPr lang="tr-TR" sz="1000" dirty="0">
                <a:solidFill>
                  <a:srgbClr val="151414"/>
                </a:solidFill>
                <a:latin typeface="Montserrat-Light"/>
              </a:rPr>
              <a:t>Doç. Dr. Ayşe ALİCAN ŞEN Tarsus Üniversitesi Uygulamalı Bilimler Fakültesi Sosyal Hizmet Bölümü</a:t>
            </a:r>
          </a:p>
          <a:p>
            <a:r>
              <a:rPr lang="tr-TR" sz="1000" dirty="0">
                <a:solidFill>
                  <a:srgbClr val="151414"/>
                </a:solidFill>
                <a:latin typeface="Montserrat-Light"/>
              </a:rPr>
              <a:t> «Kadına Yönelik Şiddetle Mücadele: Tarsus Sosyal Hizmet Merkezi Çalışmaları»</a:t>
            </a:r>
          </a:p>
          <a:p>
            <a:pPr algn="l"/>
            <a:r>
              <a:rPr lang="tr-TR" sz="1000" b="0" i="0" u="none" strike="noStrike" dirty="0">
                <a:solidFill>
                  <a:srgbClr val="151414"/>
                </a:solidFill>
                <a:effectLst/>
                <a:latin typeface="Montserrat-Light"/>
              </a:rPr>
              <a:t>Ezgi YARDIMCI Tarsus Sosyal Hizmet Merkezi, Sosyolog</a:t>
            </a:r>
          </a:p>
          <a:p>
            <a:pPr marL="0" indent="0">
              <a:buNone/>
            </a:pPr>
            <a:endParaRPr lang="tr-TR" sz="1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AEDD60-0349-00F3-1CCF-11160EC72825}"/>
              </a:ext>
            </a:extLst>
          </p:cNvPr>
          <p:cNvSpPr txBox="1"/>
          <p:nvPr/>
        </p:nvSpPr>
        <p:spPr>
          <a:xfrm>
            <a:off x="2912347" y="156188"/>
            <a:ext cx="8992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71" y="864074"/>
            <a:ext cx="4156129" cy="2669540"/>
          </a:xfrm>
          <a:prstGeom prst="rect">
            <a:avLst/>
          </a:prstGeom>
        </p:spPr>
      </p:pic>
      <p:pic>
        <p:nvPicPr>
          <p:cNvPr id="6" name="Resim 5" descr="metin, iç mekan, mobilya, kişi, şahıs içeren bir resim&#10;&#10;Açıklama otomatik olarak oluşturuldu">
            <a:extLst>
              <a:ext uri="{FF2B5EF4-FFF2-40B4-BE49-F238E27FC236}">
                <a16:creationId xmlns:a16="http://schemas.microsoft.com/office/drawing/2014/main" id="{4C30DEE2-9B1B-6453-ADA3-11E9FD248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71" y="3533614"/>
            <a:ext cx="4156129" cy="2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9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E68CF3-8C51-3332-9D25-43537414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773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</a:rPr>
              <a:t>Farkındalık Etkinliği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F965025-98D3-BD5B-91B6-2E0E461DCA23}"/>
              </a:ext>
            </a:extLst>
          </p:cNvPr>
          <p:cNvSpPr txBox="1"/>
          <p:nvPr/>
        </p:nvSpPr>
        <p:spPr>
          <a:xfrm>
            <a:off x="511444" y="1146875"/>
            <a:ext cx="6421464" cy="1725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«Zihinsel Yetersiz Çocukları Yetiştirme ve Koruma Vakfı Tanıtım Faaliyeti"</a:t>
            </a:r>
            <a:r>
              <a:rPr lang="tr-TR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r-TR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Konuşmacı: ZİÇEV Müdürü ve Psikolog</a:t>
            </a:r>
          </a:p>
          <a:p>
            <a:pPr>
              <a:lnSpc>
                <a:spcPct val="120000"/>
              </a:lnSpc>
            </a:pPr>
            <a:r>
              <a:rPr lang="tr-TR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Tarih: 07.11.2023</a:t>
            </a:r>
          </a:p>
          <a:p>
            <a:pPr>
              <a:lnSpc>
                <a:spcPct val="120000"/>
              </a:lnSpc>
            </a:pPr>
            <a:r>
              <a:rPr lang="tr-TR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Saat: 14.00</a:t>
            </a:r>
          </a:p>
        </p:txBody>
      </p:sp>
      <p:pic>
        <p:nvPicPr>
          <p:cNvPr id="8" name="İçerik Yer Tutucusu 7" descr="iç mekan, giyim, kişi, şahıs, duvar içeren bir resim&#10;&#10;Açıklama otomatik olarak oluşturuldu">
            <a:extLst>
              <a:ext uri="{FF2B5EF4-FFF2-40B4-BE49-F238E27FC236}">
                <a16:creationId xmlns:a16="http://schemas.microsoft.com/office/drawing/2014/main" id="{9BD38D90-BF8F-CEDF-EF6D-58A21C1A2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82" y="841482"/>
            <a:ext cx="4721817" cy="2645637"/>
          </a:xfrm>
        </p:spPr>
      </p:pic>
      <p:pic>
        <p:nvPicPr>
          <p:cNvPr id="10" name="Resim 9" descr="iç mekan, giyim, kişi, şahıs, mobilya içeren bir resim&#10;&#10;Açıklama otomatik olarak oluşturuldu">
            <a:extLst>
              <a:ext uri="{FF2B5EF4-FFF2-40B4-BE49-F238E27FC236}">
                <a16:creationId xmlns:a16="http://schemas.microsoft.com/office/drawing/2014/main" id="{C561D032-007A-FB40-89BB-CC1EA18CA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82" y="3429001"/>
            <a:ext cx="4781229" cy="2933054"/>
          </a:xfrm>
          <a:prstGeom prst="rect">
            <a:avLst/>
          </a:prstGeom>
        </p:spPr>
      </p:pic>
      <p:pic>
        <p:nvPicPr>
          <p:cNvPr id="12" name="Resim 11" descr="iç mekan, bilgisayar, duvar, ofis binası içeren bir resim&#10;&#10;Açıklama otomatik olarak oluşturuldu">
            <a:extLst>
              <a:ext uri="{FF2B5EF4-FFF2-40B4-BE49-F238E27FC236}">
                <a16:creationId xmlns:a16="http://schemas.microsoft.com/office/drawing/2014/main" id="{331CFE77-5E0A-B030-E6E3-158A64AEB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76" y="3429000"/>
            <a:ext cx="4052806" cy="29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1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2"/>
                </a:solidFill>
              </a:rPr>
              <a:t>Eğitim Semineri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TARSUS SOSYAL HİZMET MERKEZİ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Tarih: 12.12.2023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Saat:11:30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803" y="844658"/>
            <a:ext cx="3536196" cy="2789695"/>
          </a:xfrm>
          <a:prstGeom prst="rect">
            <a:avLst/>
          </a:prstGeom>
        </p:spPr>
      </p:pic>
      <p:pic>
        <p:nvPicPr>
          <p:cNvPr id="6" name="Resim 5" descr="iç mekan, mobilya, sınıf, eğitim içeren bir resim&#10;&#10;Açıklama otomatik olarak oluşturuldu">
            <a:extLst>
              <a:ext uri="{FF2B5EF4-FFF2-40B4-BE49-F238E27FC236}">
                <a16:creationId xmlns:a16="http://schemas.microsoft.com/office/drawing/2014/main" id="{B7CE9FF0-1A65-C902-53A4-30CA15D78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03" y="3429000"/>
            <a:ext cx="3536196" cy="27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337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2"/>
                </a:solidFill>
              </a:rPr>
              <a:t>Eğitim Semineri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TÜRK KIZILAY TOPLUM MERKEZLERİ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Tarih: 19.12.2023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Saat:11:30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336" y="840595"/>
            <a:ext cx="3830663" cy="3041730"/>
          </a:xfrm>
          <a:prstGeom prst="rect">
            <a:avLst/>
          </a:prstGeom>
        </p:spPr>
      </p:pic>
      <p:pic>
        <p:nvPicPr>
          <p:cNvPr id="6" name="Resim 5" descr="iç mekan, giyim, duvar, mobilya içeren bir resim&#10;&#10;Açıklama otomatik olarak oluşturuldu">
            <a:extLst>
              <a:ext uri="{FF2B5EF4-FFF2-40B4-BE49-F238E27FC236}">
                <a16:creationId xmlns:a16="http://schemas.microsoft.com/office/drawing/2014/main" id="{A117A139-E6F5-8854-D57C-B040577D8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36" y="3688596"/>
            <a:ext cx="3830664" cy="25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8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3E095CE7-43CD-CB83-ED2D-6EB160F1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266" y="128059"/>
            <a:ext cx="3513667" cy="744008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 Gezi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6440" y="2093329"/>
            <a:ext cx="6588760" cy="3535363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</a:pPr>
            <a:r>
              <a:rPr lang="tr-TR" dirty="0"/>
              <a:t>Zihinsel Yetersiz Çocukları Yetiştirme ve Koruma Vakfı</a:t>
            </a:r>
            <a:endParaRPr lang="tr-TR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h.tarsus.edu.tr/Files/Images/whatsapp-image-2023-11-11...-131120231210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11" y="872067"/>
            <a:ext cx="4934988" cy="26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h.tarsus.edu.tr/Files/Images/whatsapp-image-2023-11-11...-1311202312110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11" y="3484008"/>
            <a:ext cx="4934989" cy="28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8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/>
              <a:t>	</a:t>
            </a:r>
            <a:r>
              <a:rPr lang="tr-TR" dirty="0">
                <a:solidFill>
                  <a:schemeClr val="bg1"/>
                </a:solidFill>
              </a:rPr>
              <a:t>Projeler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TÜBİTAK 2237 Eğitim Etkinlikleri Desteği-Yenilikçi Öğrenme Projesi</a:t>
            </a:r>
          </a:p>
          <a:p>
            <a:r>
              <a:rPr lang="tr-TR" dirty="0"/>
              <a:t>Yürütücü: Dr.Öğr.Üyesi Elif DEMİRBAŞ</a:t>
            </a:r>
          </a:p>
          <a:p>
            <a:endParaRPr lang="tr-TR" dirty="0"/>
          </a:p>
          <a:p>
            <a:r>
              <a:rPr lang="tr-TR" dirty="0"/>
              <a:t>BAP  </a:t>
            </a:r>
            <a:r>
              <a:rPr lang="tr-TR" b="1" i="1" dirty="0"/>
              <a:t> </a:t>
            </a:r>
            <a:r>
              <a:rPr lang="tr-TR" dirty="0"/>
              <a:t>Kahramanmaraş Merkezli Depremden Etkilenen Depremzedelerin Deprem Algısı Ve Göç Eğilimi: Mersin Tarsus İlçesi Örneği (Proje)</a:t>
            </a:r>
          </a:p>
          <a:p>
            <a:r>
              <a:rPr lang="tr-TR" dirty="0"/>
              <a:t>Yürütücü: </a:t>
            </a:r>
            <a:r>
              <a:rPr lang="tr-TR" dirty="0" err="1"/>
              <a:t>Doç.Dr.Ayşe</a:t>
            </a:r>
            <a:r>
              <a:rPr lang="tr-TR" dirty="0"/>
              <a:t> ALİCAN ŞEN</a:t>
            </a:r>
          </a:p>
          <a:p>
            <a:endParaRPr lang="tr-TR" dirty="0"/>
          </a:p>
          <a:p>
            <a:r>
              <a:rPr lang="tr-TR" dirty="0"/>
              <a:t>BAP Tarsus Üniversitesi Ekseninde Kent Kimliği ve Algısı</a:t>
            </a:r>
          </a:p>
          <a:p>
            <a:r>
              <a:rPr lang="tr-TR" dirty="0"/>
              <a:t>Yürütücü: Dr.Öğr.Üyesi Elif DEMİRBAŞ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781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231"/>
          </a:xfrm>
        </p:spPr>
        <p:txBody>
          <a:bodyPr>
            <a:normAutofit fontScale="90000"/>
          </a:bodyPr>
          <a:lstStyle/>
          <a:p>
            <a:pPr algn="r"/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TÜBİTAK BİLİM SÖYLEYİŞİLERİ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«Kadın Yoksulluğu ile Mücadelede </a:t>
            </a:r>
          </a:p>
          <a:p>
            <a:pPr marL="0" indent="0" algn="just">
              <a:buNone/>
            </a:pPr>
            <a:r>
              <a:rPr lang="tr-TR" dirty="0"/>
              <a:t>Kadın Kooperatiflerinin Rolü»</a:t>
            </a:r>
          </a:p>
          <a:p>
            <a:endParaRPr lang="tr-TR" b="1" dirty="0"/>
          </a:p>
          <a:p>
            <a:pPr marL="0" indent="0">
              <a:buNone/>
            </a:pPr>
            <a:r>
              <a:rPr lang="tr-TR" b="1" dirty="0"/>
              <a:t>Konuşmacı: </a:t>
            </a:r>
            <a:r>
              <a:rPr lang="tr-TR" b="1" dirty="0" err="1"/>
              <a:t>Doç.Dr.Ayşe</a:t>
            </a:r>
            <a:r>
              <a:rPr lang="tr-TR" b="1" dirty="0"/>
              <a:t> ALİCAN ŞEN</a:t>
            </a:r>
          </a:p>
          <a:p>
            <a:pPr marL="0" indent="0">
              <a:buNone/>
            </a:pPr>
            <a:r>
              <a:rPr lang="tr-TR" dirty="0"/>
              <a:t>Yer: Mütercim Asım Ortaokulu Gaziantep</a:t>
            </a:r>
          </a:p>
          <a:p>
            <a:pPr marL="0" indent="0">
              <a:buNone/>
            </a:pPr>
            <a:r>
              <a:rPr lang="tr-TR" dirty="0"/>
              <a:t>Tarih: 23.11.2023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5" name="Resim 4" descr="giyim, iç mekan, kişi, şahıs, sandalye içeren bir resim&#10;&#10;Açıklama otomatik olarak oluşturuldu">
            <a:extLst>
              <a:ext uri="{FF2B5EF4-FFF2-40B4-BE49-F238E27FC236}">
                <a16:creationId xmlns:a16="http://schemas.microsoft.com/office/drawing/2014/main" id="{359EA9DF-F56A-D011-E9B6-3AC270A30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20" y="891152"/>
            <a:ext cx="3816780" cy="2681207"/>
          </a:xfrm>
          <a:prstGeom prst="rect">
            <a:avLst/>
          </a:prstGeom>
        </p:spPr>
      </p:pic>
      <p:pic>
        <p:nvPicPr>
          <p:cNvPr id="7" name="Resim 6" descr="sahne, iç mekan, hol, tavan içeren bir resim&#10;&#10;Açıklama otomatik olarak oluşturuldu">
            <a:extLst>
              <a:ext uri="{FF2B5EF4-FFF2-40B4-BE49-F238E27FC236}">
                <a16:creationId xmlns:a16="http://schemas.microsoft.com/office/drawing/2014/main" id="{5334994C-E460-3063-1E46-D461E5939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20" y="3572359"/>
            <a:ext cx="381678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0A101F8-1222-46F7-AE07-419F86EB11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25262" y="139935"/>
            <a:ext cx="3083858" cy="622095"/>
          </a:xfrm>
          <a:prstGeom prst="rect">
            <a:avLst/>
          </a:prstGeom>
        </p:spPr>
        <p:txBody>
          <a:bodyPr vert="horz" wrap="square" lIns="0" tIns="12575" rIns="0" bIns="0" rtlCol="0">
            <a:spAutoFit/>
          </a:bodyPr>
          <a:lstStyle/>
          <a:p>
            <a:pPr marL="11976">
              <a:spcBef>
                <a:spcPts val="99"/>
              </a:spcBef>
            </a:pPr>
            <a:r>
              <a:rPr lang="tr-TR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Bilgisi</a:t>
            </a:r>
            <a:endParaRPr spc="-9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D18ABB3-D145-4CA7-ABC5-23CE5EDBFE9F}"/>
              </a:ext>
            </a:extLst>
          </p:cNvPr>
          <p:cNvSpPr txBox="1"/>
          <p:nvPr/>
        </p:nvSpPr>
        <p:spPr>
          <a:xfrm>
            <a:off x="1205654" y="2462107"/>
            <a:ext cx="53644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377">
              <a:lnSpc>
                <a:spcPct val="150000"/>
              </a:lnSpc>
              <a:tabLst>
                <a:tab pos="201198" algn="l"/>
              </a:tabLst>
            </a:pPr>
            <a:r>
              <a:rPr lang="tr-TR" sz="2400" spc="-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Hizmet Bölümü: </a:t>
            </a:r>
          </a:p>
          <a:p>
            <a:pPr marL="354277" indent="-342900">
              <a:lnSpc>
                <a:spcPct val="150000"/>
              </a:lnSpc>
              <a:buFont typeface="Wingdings" pitchFamily="2" charset="2"/>
              <a:buChar char="Ø"/>
              <a:tabLst>
                <a:tab pos="201198" algn="l"/>
              </a:tabLst>
            </a:pPr>
            <a:r>
              <a:rPr lang="tr-TR" sz="2400" spc="-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dili </a:t>
            </a:r>
            <a:r>
              <a:rPr lang="tr-TR" sz="2400" i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</a:t>
            </a:r>
            <a:r>
              <a:rPr lang="tr-TR" sz="2400" spc="-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olup </a:t>
            </a:r>
          </a:p>
          <a:p>
            <a:pPr marL="354277" indent="-342900">
              <a:lnSpc>
                <a:spcPct val="150000"/>
              </a:lnSpc>
              <a:buFont typeface="Wingdings" pitchFamily="2" charset="2"/>
              <a:buChar char="Ø"/>
              <a:tabLst>
                <a:tab pos="201198" algn="l"/>
              </a:tabLst>
            </a:pPr>
            <a:r>
              <a:rPr lang="tr-TR" sz="2400" i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tr-TR" sz="2400" spc="-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yılında öğrenci alımına başlamıştır.</a:t>
            </a:r>
          </a:p>
        </p:txBody>
      </p:sp>
    </p:spTree>
    <p:extLst>
      <p:ext uri="{BB962C8B-B14F-4D97-AF65-F5344CB8AC3E}">
        <p14:creationId xmlns:p14="http://schemas.microsoft.com/office/powerpoint/2010/main" val="94151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A6D71-16B4-9985-5EED-459499BC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024"/>
          </a:xfrm>
        </p:spPr>
        <p:txBody>
          <a:bodyPr>
            <a:normAutofit/>
          </a:bodyPr>
          <a:lstStyle/>
          <a:p>
            <a:pPr algn="r"/>
            <a:r>
              <a:rPr lang="tr-T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TÜBİTAK BİLİM SÖYLEYİŞİLERİ</a:t>
            </a:r>
            <a:endParaRPr lang="tr-TR" sz="29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6FDAA0-AEB1-8D3D-8FBC-FC9D43C5E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66" y="181035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/>
              <a:t>«Akran Zorbalığı»</a:t>
            </a:r>
            <a:r>
              <a:rPr lang="tr-TR" b="1" dirty="0"/>
              <a:t> 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Konuşmacı: </a:t>
            </a:r>
            <a:r>
              <a:rPr lang="tr-TR" b="1" dirty="0" err="1"/>
              <a:t>Dr.Öğr.Üyesi</a:t>
            </a:r>
            <a:r>
              <a:rPr lang="tr-TR" b="1" dirty="0"/>
              <a:t> Aysel TEKGÖZ OBUZ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Yer: Toroslar MTA Lisesi Mersin </a:t>
            </a:r>
          </a:p>
          <a:p>
            <a:pPr marL="0" indent="0">
              <a:buNone/>
            </a:pPr>
            <a:r>
              <a:rPr lang="tr-TR" dirty="0"/>
              <a:t>Tarih: 01.12.2023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Yer: Şehit Mustafa Sarı Ortaokulu Mersin </a:t>
            </a:r>
          </a:p>
          <a:p>
            <a:pPr marL="0" indent="0">
              <a:buNone/>
            </a:pPr>
            <a:r>
              <a:rPr lang="tr-TR" dirty="0"/>
              <a:t>Tarih: 08.12.2023</a:t>
            </a:r>
          </a:p>
          <a:p>
            <a:endParaRPr lang="tr-TR" dirty="0"/>
          </a:p>
        </p:txBody>
      </p:sp>
      <p:pic>
        <p:nvPicPr>
          <p:cNvPr id="5" name="Resim 4" descr="iç mekan, giyim, Konferans salonu, sandalye içeren bir resim&#10;&#10;Açıklama otomatik olarak oluşturuldu">
            <a:extLst>
              <a:ext uri="{FF2B5EF4-FFF2-40B4-BE49-F238E27FC236}">
                <a16:creationId xmlns:a16="http://schemas.microsoft.com/office/drawing/2014/main" id="{89E44E7B-F583-5D94-98C3-DF2DADFB2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48" y="860156"/>
            <a:ext cx="4091552" cy="2568844"/>
          </a:xfrm>
          <a:prstGeom prst="rect">
            <a:avLst/>
          </a:prstGeom>
        </p:spPr>
      </p:pic>
      <p:pic>
        <p:nvPicPr>
          <p:cNvPr id="7" name="Resim 6" descr="insan yüzü, giyim, adam, insan, iç mekan içeren bir resim&#10;&#10;Açıklama otomatik olarak oluşturuldu">
            <a:extLst>
              <a:ext uri="{FF2B5EF4-FFF2-40B4-BE49-F238E27FC236}">
                <a16:creationId xmlns:a16="http://schemas.microsoft.com/office/drawing/2014/main" id="{AFBE68D2-1318-E9B0-1E44-C495E13E3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49" y="3409628"/>
            <a:ext cx="4091552" cy="29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746FF7-539B-59B5-FDFE-B643AA07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Tarsus 1 Nolu T Tipi Kapalı CİK Aile Danışmanlığı Semineri">
            <a:extLst>
              <a:ext uri="{FF2B5EF4-FFF2-40B4-BE49-F238E27FC236}">
                <a16:creationId xmlns:a16="http://schemas.microsoft.com/office/drawing/2014/main" id="{35ED512D-3937-B809-1FC0-6FF83B00A2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53" y="1690688"/>
            <a:ext cx="3905573" cy="2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rsus 1 Nolu T Tipi Kapalı CİK Aile Danışmanlığı Semineri">
            <a:extLst>
              <a:ext uri="{FF2B5EF4-FFF2-40B4-BE49-F238E27FC236}">
                <a16:creationId xmlns:a16="http://schemas.microsoft.com/office/drawing/2014/main" id="{2A4553EA-BFBE-6920-8B44-7BB4F96F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53" y="3771107"/>
            <a:ext cx="3940443" cy="243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F151C7D-8E66-2D40-AE51-92793C69FE38}"/>
              </a:ext>
            </a:extLst>
          </p:cNvPr>
          <p:cNvSpPr txBox="1"/>
          <p:nvPr/>
        </p:nvSpPr>
        <p:spPr>
          <a:xfrm>
            <a:off x="1381286" y="2301033"/>
            <a:ext cx="6094708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Doç.Dr</a:t>
            </a:r>
            <a:r>
              <a:rPr lang="tr-TR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Ayşe ALİCAN ŞEN 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tr-TR" sz="1800" b="1" dirty="0"/>
          </a:p>
          <a:p>
            <a:pPr marL="342900" indent="-342900" algn="just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tr-TR" sz="1800" b="1" dirty="0"/>
              <a:t>Tarsus T1 CİK Kadına Yönelik Şiddet Eğitimi</a:t>
            </a:r>
            <a:r>
              <a:rPr lang="tr-TR" sz="1800" dirty="0"/>
              <a:t>	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tr-TR" b="1" dirty="0">
                <a:solidFill>
                  <a:srgbClr val="002060"/>
                </a:solidFill>
                <a:cs typeface="Times New Roman" panose="02020603050405020304" pitchFamily="18" charset="0"/>
              </a:rPr>
              <a:t>Hedef Kitle: Tarsus T1 Kapalı Cezaevi Hükümlüleri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tr-TR" b="1" dirty="0">
                <a:solidFill>
                  <a:srgbClr val="002060"/>
                </a:solidFill>
                <a:cs typeface="Times New Roman" panose="02020603050405020304" pitchFamily="18" charset="0"/>
              </a:rPr>
              <a:t>Tarih: 30.11.2023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tr-TR" dirty="0"/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tr-TR" sz="1800" b="1" dirty="0"/>
              <a:t>2. Tarsus T2 CİK Kadına Yönelik Şiddet Eğitimi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tr-TR" b="1" dirty="0">
                <a:solidFill>
                  <a:srgbClr val="002060"/>
                </a:solidFill>
                <a:cs typeface="Times New Roman" panose="02020603050405020304" pitchFamily="18" charset="0"/>
              </a:rPr>
              <a:t>Hedef Kitle: Tarsus T2 Kapalı Cezaevi Personeli</a:t>
            </a:r>
            <a:endParaRPr lang="tr-TR" dirty="0"/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Tarih: 30.11.2023	</a:t>
            </a:r>
            <a:r>
              <a:rPr lang="tr-TR" sz="1800" dirty="0"/>
              <a:t>				</a:t>
            </a:r>
            <a:endParaRPr lang="tr-TR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Topluma Katkı</a:t>
            </a:r>
            <a:b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33374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tr-TR" sz="49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tr-TR" sz="49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4900" b="1" dirty="0">
                <a:cs typeface="Times New Roman" panose="02020603050405020304" pitchFamily="18" charset="0"/>
              </a:rPr>
              <a:t>3. Tarsus T1 CİK Aile Danışmanlığı Eğitimi			4. Tarsus T2 CİK Aile Danışmanlığı Eğitimi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4900" b="1" dirty="0">
                <a:solidFill>
                  <a:srgbClr val="002060"/>
                </a:solidFill>
                <a:cs typeface="Times New Roman" panose="02020603050405020304" pitchFamily="18" charset="0"/>
              </a:rPr>
              <a:t>Hedef Kitle: Tarsus T1 Kapalı Cezaevi Hükümlüleri		Hedef Kitle: Tarsus T2 Kapalı Cezaevi </a:t>
            </a:r>
            <a:r>
              <a:rPr lang="tr-TR" sz="49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HükümlüleriTarih</a:t>
            </a:r>
            <a:r>
              <a:rPr lang="tr-TR" sz="49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07.12.2023					Tarih: 07.12.2023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tr-TR" sz="49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tr-TR" sz="49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4900" b="1" dirty="0"/>
              <a:t>5. Tarsus T1 CİK Etkili İletişim Eğitimi			7. Tarsus Belediyesi Eğiticilerin Eğitimi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4900" b="1" dirty="0">
                <a:solidFill>
                  <a:srgbClr val="002060"/>
                </a:solidFill>
                <a:cs typeface="Times New Roman" panose="02020603050405020304" pitchFamily="18" charset="0"/>
              </a:rPr>
              <a:t>Hedef Kitle: Tarsus T2 Kapalı Cezaevi Hükümlüleri		Hedef Kitle: Belediye Personeli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49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Tarih: 21.12.2023					Tarih: 17.03.2023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tr-TR" sz="49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4900" b="1" dirty="0"/>
              <a:t>6. Tarsus T2 CİK Etkili İletişim Eğitimi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4900" b="1" dirty="0">
                <a:solidFill>
                  <a:srgbClr val="002060"/>
                </a:solidFill>
                <a:cs typeface="Times New Roman" panose="02020603050405020304" pitchFamily="18" charset="0"/>
              </a:rPr>
              <a:t>Hedef Kitle: Tarsus T2 Kapalı Cezaevi Hükümlüleri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tr-TR" sz="49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Tarih: 21.12.2023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455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962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Topluma Katkı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900" b="1" dirty="0"/>
              <a:t>Dr.Öğr.Üyesi Aysel TEKGÖZ OBUZ</a:t>
            </a:r>
          </a:p>
          <a:p>
            <a:pPr marL="0" indent="0">
              <a:buNone/>
            </a:pPr>
            <a:r>
              <a:rPr lang="tr-TR" sz="1900" b="1" dirty="0"/>
              <a:t>1. Mersin ASHB İl </a:t>
            </a:r>
            <a:r>
              <a:rPr lang="tr-TR" sz="1900" b="1" dirty="0" err="1"/>
              <a:t>Müd</a:t>
            </a:r>
            <a:r>
              <a:rPr lang="tr-TR" sz="1900" b="1" dirty="0"/>
              <a:t>. Evlilik Öncesi ve Sonrası İletişim</a:t>
            </a:r>
          </a:p>
          <a:p>
            <a:pPr marL="0" indent="0">
              <a:buNone/>
            </a:pPr>
            <a:r>
              <a:rPr lang="tr-TR" sz="1900" b="1" dirty="0"/>
              <a:t>Hedef Kitle: ASHB Uzman Personel</a:t>
            </a:r>
          </a:p>
          <a:p>
            <a:pPr marL="0" indent="0">
              <a:buNone/>
            </a:pPr>
            <a:r>
              <a:rPr lang="tr-TR" sz="1900" b="1" dirty="0"/>
              <a:t>Tarih: 29.12.2023</a:t>
            </a:r>
          </a:p>
          <a:p>
            <a:pPr marL="0" indent="0">
              <a:buNone/>
            </a:pPr>
            <a:endParaRPr lang="tr-TR" sz="1900" b="1" dirty="0"/>
          </a:p>
          <a:p>
            <a:pPr marL="0" indent="0">
              <a:buNone/>
            </a:pPr>
            <a:r>
              <a:rPr lang="tr-TR" sz="1900" b="1" dirty="0"/>
              <a:t>2. Tarsus Belediyesi Eğiticilerin Eğitimi</a:t>
            </a:r>
          </a:p>
          <a:p>
            <a:pPr marL="0" indent="0">
              <a:buNone/>
            </a:pPr>
            <a:r>
              <a:rPr lang="tr-TR" sz="1900" b="1" dirty="0"/>
              <a:t>Hedef Kitle: Belediye Personeli</a:t>
            </a:r>
          </a:p>
          <a:p>
            <a:pPr marL="0" indent="0">
              <a:buNone/>
            </a:pPr>
            <a:r>
              <a:rPr lang="tr-TR" sz="1900" b="1" dirty="0"/>
              <a:t>Tarih: 17.03.2023</a:t>
            </a:r>
          </a:p>
          <a:p>
            <a:pPr marL="0" indent="0">
              <a:buNone/>
            </a:pPr>
            <a:endParaRPr lang="tr-TR" sz="1900" b="1" dirty="0"/>
          </a:p>
          <a:p>
            <a:pPr marL="0" indent="0">
              <a:buNone/>
            </a:pPr>
            <a:endParaRPr lang="tr-TR" sz="1900" b="1" dirty="0"/>
          </a:p>
          <a:p>
            <a:pPr marL="0" indent="0">
              <a:buNone/>
            </a:pPr>
            <a:endParaRPr lang="tr-TR" sz="1900" b="1" dirty="0"/>
          </a:p>
          <a:p>
            <a:pPr marL="0" indent="0">
              <a:buNone/>
            </a:pPr>
            <a:endParaRPr lang="tr-TR" sz="1900" b="1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" name="Resim 4" descr="iç mekan, sandalye, mobilya, duvar içeren bir resim&#10;&#10;Açıklama otomatik olarak oluşturuldu">
            <a:extLst>
              <a:ext uri="{FF2B5EF4-FFF2-40B4-BE49-F238E27FC236}">
                <a16:creationId xmlns:a16="http://schemas.microsoft.com/office/drawing/2014/main" id="{8A1DB744-6A35-0009-44F9-448745D50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11" y="906088"/>
            <a:ext cx="4120289" cy="53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9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850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Topluma Katkı</a:t>
            </a:r>
            <a:b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1900" b="1" dirty="0"/>
              <a:t>Dr.Öğr.Üyesi Elif DEMİRBAŞ</a:t>
            </a:r>
          </a:p>
          <a:p>
            <a:pPr marL="0" indent="0" algn="just">
              <a:buNone/>
            </a:pPr>
            <a:r>
              <a:rPr lang="tr-TR" sz="1900" b="1" dirty="0"/>
              <a:t>Mersin ASHB İl </a:t>
            </a:r>
            <a:r>
              <a:rPr lang="tr-TR" sz="1900" b="1" dirty="0" err="1"/>
              <a:t>Müd</a:t>
            </a:r>
            <a:r>
              <a:rPr lang="tr-TR" sz="1900" b="1" dirty="0"/>
              <a:t>. İkincil Travma Tükenmişlik ve Korunma</a:t>
            </a:r>
          </a:p>
          <a:p>
            <a:pPr marL="0" indent="0">
              <a:buNone/>
            </a:pPr>
            <a:r>
              <a:rPr lang="tr-TR" sz="1900" b="1" dirty="0"/>
              <a:t>Hedef Kitle: ASHB Uzman Personel</a:t>
            </a:r>
          </a:p>
          <a:p>
            <a:pPr marL="0" indent="0">
              <a:buNone/>
            </a:pPr>
            <a:r>
              <a:rPr lang="tr-TR" sz="1900" b="1" dirty="0"/>
              <a:t>Tarih: 29.12.2023</a:t>
            </a:r>
          </a:p>
          <a:p>
            <a:pPr marL="0" indent="0">
              <a:buNone/>
            </a:pPr>
            <a:endParaRPr lang="tr-TR" sz="1900" b="1" dirty="0"/>
          </a:p>
          <a:p>
            <a:pPr marL="0" indent="0">
              <a:buNone/>
            </a:pPr>
            <a:r>
              <a:rPr lang="tr-TR" sz="1900" b="1" dirty="0"/>
              <a:t>2. Tarsus Belediyesi Eğiticilerin Eğitimi</a:t>
            </a:r>
          </a:p>
          <a:p>
            <a:pPr marL="0" indent="0">
              <a:buNone/>
            </a:pPr>
            <a:r>
              <a:rPr lang="tr-TR" sz="1900" b="1" dirty="0"/>
              <a:t>Hedef Kitle: Belediye Personeli</a:t>
            </a:r>
          </a:p>
          <a:p>
            <a:pPr marL="0" indent="0">
              <a:buNone/>
            </a:pPr>
            <a:r>
              <a:rPr lang="tr-TR" sz="1900" b="1" dirty="0"/>
              <a:t>Tarih: 17.03.2023</a:t>
            </a:r>
            <a:endParaRPr lang="tr-TR" dirty="0"/>
          </a:p>
          <a:p>
            <a:pPr marL="0" indent="0">
              <a:buNone/>
            </a:pPr>
            <a:endParaRPr lang="tr-TR" sz="1900" b="1" dirty="0"/>
          </a:p>
          <a:p>
            <a:pPr marL="0" indent="0">
              <a:buNone/>
            </a:pPr>
            <a:endParaRPr lang="tr-TR" sz="1900" b="1" dirty="0"/>
          </a:p>
        </p:txBody>
      </p:sp>
      <p:pic>
        <p:nvPicPr>
          <p:cNvPr id="5" name="Resim 4" descr="iç mekan, metin, sandalye, mobilya içeren bir resim&#10;&#10;Açıklama otomatik olarak oluşturuldu">
            <a:extLst>
              <a:ext uri="{FF2B5EF4-FFF2-40B4-BE49-F238E27FC236}">
                <a16:creationId xmlns:a16="http://schemas.microsoft.com/office/drawing/2014/main" id="{6C3CD9B3-1052-211F-6BEE-0ED222CED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10" y="863926"/>
            <a:ext cx="4405716" cy="54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340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Topluma Katkı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900" b="1" dirty="0"/>
              <a:t>Dr.Öğr.Üyesi Mustafa Çağrı AYALP</a:t>
            </a:r>
          </a:p>
          <a:p>
            <a:pPr marL="0" indent="0" algn="ctr">
              <a:buNone/>
            </a:pPr>
            <a:endParaRPr lang="tr-TR" sz="1900" b="1" dirty="0"/>
          </a:p>
          <a:p>
            <a:pPr marL="0" indent="0" algn="just">
              <a:buNone/>
            </a:pPr>
            <a:r>
              <a:rPr lang="tr-TR" sz="1900" b="1" dirty="0"/>
              <a:t>Mersin ASHB İl </a:t>
            </a:r>
            <a:r>
              <a:rPr lang="tr-TR" sz="1900" b="1" dirty="0" err="1"/>
              <a:t>Müd</a:t>
            </a:r>
            <a:r>
              <a:rPr lang="tr-TR" sz="1900" b="1" dirty="0"/>
              <a:t>. Kriz ve Krize Müdahale</a:t>
            </a:r>
          </a:p>
          <a:p>
            <a:pPr marL="0" indent="0">
              <a:buNone/>
            </a:pPr>
            <a:r>
              <a:rPr lang="tr-TR" sz="1900" b="1" dirty="0"/>
              <a:t>Hedef Kitle: ASHB Uzman Personel</a:t>
            </a:r>
          </a:p>
          <a:p>
            <a:pPr marL="0" indent="0">
              <a:buNone/>
            </a:pPr>
            <a:r>
              <a:rPr lang="tr-TR" sz="1900" b="1" dirty="0"/>
              <a:t>Tarih: 29.12.2023</a:t>
            </a:r>
          </a:p>
          <a:p>
            <a:pPr marL="0" indent="0">
              <a:buNone/>
            </a:pPr>
            <a:endParaRPr lang="tr-TR" sz="1900" b="1" dirty="0"/>
          </a:p>
          <a:p>
            <a:pPr marL="0" indent="0">
              <a:buNone/>
            </a:pPr>
            <a:r>
              <a:rPr lang="tr-TR" sz="1900" b="1" dirty="0"/>
              <a:t>2. Tarsus Belediyesi Eğiticilerin Eğitimi</a:t>
            </a:r>
          </a:p>
          <a:p>
            <a:pPr marL="0" indent="0">
              <a:buNone/>
            </a:pPr>
            <a:r>
              <a:rPr lang="tr-TR" sz="1900" b="1" dirty="0"/>
              <a:t>Hedef Kitle: Belediye Personeli</a:t>
            </a:r>
          </a:p>
          <a:p>
            <a:pPr marL="0" indent="0">
              <a:buNone/>
            </a:pPr>
            <a:r>
              <a:rPr lang="tr-TR" sz="1900" b="1" dirty="0"/>
              <a:t>Tarih: 17.03.2023</a:t>
            </a:r>
          </a:p>
          <a:p>
            <a:endParaRPr lang="tr-TR" dirty="0"/>
          </a:p>
        </p:txBody>
      </p:sp>
      <p:pic>
        <p:nvPicPr>
          <p:cNvPr id="5" name="Resim 4" descr="iç mekan, duvar, tavan, mobilya içeren bir resim&#10;&#10;Açıklama otomatik olarak oluşturuldu">
            <a:extLst>
              <a:ext uri="{FF2B5EF4-FFF2-40B4-BE49-F238E27FC236}">
                <a16:creationId xmlns:a16="http://schemas.microsoft.com/office/drawing/2014/main" id="{F770EFA5-AD53-0D44-612D-166FE0C94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64" y="898902"/>
            <a:ext cx="4219736" cy="53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1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85338-C20C-D1D4-5435-360A0046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271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Topluma Katkı</a:t>
            </a:r>
            <a:endParaRPr lang="tr-TR" dirty="0"/>
          </a:p>
        </p:txBody>
      </p:sp>
      <p:pic>
        <p:nvPicPr>
          <p:cNvPr id="5" name="İçerik Yer Tutucusu 4" descr="giyim, insanlar, kişi, şahıs, adam, insan içeren bir resim&#10;&#10;Açıklama otomatik olarak oluşturuldu">
            <a:extLst>
              <a:ext uri="{FF2B5EF4-FFF2-40B4-BE49-F238E27FC236}">
                <a16:creationId xmlns:a16="http://schemas.microsoft.com/office/drawing/2014/main" id="{90F47678-788F-8839-FE17-274ABB2CA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95" y="1270862"/>
            <a:ext cx="4742481" cy="2882684"/>
          </a:xfrm>
        </p:spPr>
      </p:pic>
      <p:pic>
        <p:nvPicPr>
          <p:cNvPr id="7" name="Resim 6" descr="giyim, adam, insan, kadı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A5ED8521-9E45-623B-9C1B-7DC0E3822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37" y="4021810"/>
            <a:ext cx="4672739" cy="228987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48CE8DF-EB8B-44AC-28AA-83F1191F3F09}"/>
              </a:ext>
            </a:extLst>
          </p:cNvPr>
          <p:cNvSpPr txBox="1"/>
          <p:nvPr/>
        </p:nvSpPr>
        <p:spPr>
          <a:xfrm>
            <a:off x="550190" y="1231011"/>
            <a:ext cx="68115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b="1" dirty="0"/>
              <a:t>Aile ve Sosyal Hizmetler Bakanlığı Mersin İl Müdürlüğü Aile Çalıştayı</a:t>
            </a:r>
          </a:p>
          <a:p>
            <a:pPr marL="0" indent="0">
              <a:buNone/>
            </a:pPr>
            <a:r>
              <a:rPr lang="tr-TR" b="1" dirty="0" err="1"/>
              <a:t>Doç.Dr.Ayşe</a:t>
            </a:r>
            <a:r>
              <a:rPr lang="tr-TR" b="1" dirty="0"/>
              <a:t> ALİCAN ŞEN</a:t>
            </a:r>
          </a:p>
          <a:p>
            <a:pPr marL="0" indent="0">
              <a:buNone/>
            </a:pPr>
            <a:r>
              <a:rPr lang="tr-TR" dirty="0"/>
              <a:t>Aile Çalıştayı </a:t>
            </a:r>
            <a:r>
              <a:rPr lang="tr-TR" dirty="0" err="1"/>
              <a:t>Moderatörü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Tarih: 21.09.2023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err="1"/>
              <a:t>Dr.Öğr</a:t>
            </a:r>
            <a:r>
              <a:rPr lang="tr-TR" b="1" dirty="0"/>
              <a:t>. Üyesi Aysel TEKGÖZ OBUZ</a:t>
            </a:r>
          </a:p>
          <a:p>
            <a:pPr marL="0" indent="0">
              <a:buNone/>
            </a:pPr>
            <a:r>
              <a:rPr lang="tr-TR" dirty="0"/>
              <a:t>Aile, Teknoloji ve Dijitalleşme Masa </a:t>
            </a:r>
            <a:r>
              <a:rPr lang="tr-TR" dirty="0" err="1"/>
              <a:t>Moderatörü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Tarih: 21.09.2023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err="1"/>
              <a:t>Dr.Öğr.Üyesi</a:t>
            </a:r>
            <a:r>
              <a:rPr lang="tr-TR" b="1" dirty="0"/>
              <a:t> Elif DEMİRBAŞ</a:t>
            </a:r>
          </a:p>
          <a:p>
            <a:pPr marL="0" indent="0">
              <a:buNone/>
            </a:pPr>
            <a:r>
              <a:rPr lang="tr-TR" dirty="0"/>
              <a:t>Aile Eşitlik ve Adalet Masa </a:t>
            </a:r>
            <a:r>
              <a:rPr lang="tr-TR" dirty="0" err="1"/>
              <a:t>Moderatörü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Tarih: 21.09.2023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err="1"/>
              <a:t>Dr.Öğr.Üyesi</a:t>
            </a:r>
            <a:r>
              <a:rPr lang="tr-TR" b="1" dirty="0"/>
              <a:t> Mustafa Çağrı AYALP</a:t>
            </a:r>
          </a:p>
          <a:p>
            <a:pPr marL="0" indent="0">
              <a:buNone/>
            </a:pPr>
            <a:r>
              <a:rPr lang="tr-TR" dirty="0"/>
              <a:t>Aile Odaklı Sosyal Hizmetler Masa </a:t>
            </a:r>
            <a:r>
              <a:rPr lang="tr-TR" dirty="0" err="1"/>
              <a:t>Moderatörü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Tarih: 21.09.2023</a:t>
            </a:r>
          </a:p>
        </p:txBody>
      </p:sp>
    </p:spTree>
    <p:extLst>
      <p:ext uri="{BB962C8B-B14F-4D97-AF65-F5344CB8AC3E}">
        <p14:creationId xmlns:p14="http://schemas.microsoft.com/office/powerpoint/2010/main" val="212263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>
            <a:extLst>
              <a:ext uri="{FF2B5EF4-FFF2-40B4-BE49-F238E27FC236}">
                <a16:creationId xmlns:a16="http://schemas.microsoft.com/office/drawing/2014/main" id="{6A3E2082-5796-4EB5-8347-7F21910BACD5}"/>
              </a:ext>
            </a:extLst>
          </p:cNvPr>
          <p:cNvSpPr txBox="1">
            <a:spLocks/>
          </p:cNvSpPr>
          <p:nvPr/>
        </p:nvSpPr>
        <p:spPr>
          <a:xfrm>
            <a:off x="5246255" y="111383"/>
            <a:ext cx="6783185" cy="786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tr-TR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tr-TR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/ Sosyal Hizmet </a:t>
            </a:r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1801091"/>
            <a:ext cx="9901382" cy="2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wot analysis - Free business and finance icons">
            <a:extLst>
              <a:ext uri="{FF2B5EF4-FFF2-40B4-BE49-F238E27FC236}">
                <a16:creationId xmlns:a16="http://schemas.microsoft.com/office/drawing/2014/main" id="{AC9D80C2-2A9F-3057-DD40-80248DCA3A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2">
            <a:extLst>
              <a:ext uri="{FF2B5EF4-FFF2-40B4-BE49-F238E27FC236}">
                <a16:creationId xmlns:a16="http://schemas.microsoft.com/office/drawing/2014/main" id="{404C4E29-9B22-B21A-0831-1F65E3918C18}"/>
              </a:ext>
            </a:extLst>
          </p:cNvPr>
          <p:cNvSpPr txBox="1">
            <a:spLocks/>
          </p:cNvSpPr>
          <p:nvPr/>
        </p:nvSpPr>
        <p:spPr>
          <a:xfrm>
            <a:off x="6746241" y="156805"/>
            <a:ext cx="5445760" cy="686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tr-TR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SWOT Analizi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F157FF1-68BC-BAFB-54E0-29ED37B6A893}"/>
              </a:ext>
            </a:extLst>
          </p:cNvPr>
          <p:cNvSpPr txBox="1"/>
          <p:nvPr/>
        </p:nvSpPr>
        <p:spPr>
          <a:xfrm>
            <a:off x="178148" y="1016858"/>
            <a:ext cx="4050850" cy="373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tr-T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Güçler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 ve dinamik bir kadro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Bölgede başka sosyal hizmet bölümünün olmaması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hizmetin sorun alanlarında çalışmış deneyimli öğretim elemanları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 elemanlarının projelere ilişkin bilgi ve deneyiminin olması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Topluma katkı faaliyetlerinin ve farklı kurum – kuruluşlarla işbirliği  gerçekleştirilebilmesi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 ağırlıklı bir eğitim müfredatının olması ve uygulamaların farklı kuruluşlarda yapılabilmesi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 ve akreditasyon süreçlerine hakimiyet olması nedeniyle bölümün kuruluş temelinin sağlam olması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8376477-6631-1DEE-2D6B-75C4D8A22A82}"/>
              </a:ext>
            </a:extLst>
          </p:cNvPr>
          <p:cNvSpPr txBox="1"/>
          <p:nvPr/>
        </p:nvSpPr>
        <p:spPr>
          <a:xfrm>
            <a:off x="189871" y="4641574"/>
            <a:ext cx="36835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tr-T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Fırsatlar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Çevreden öğrencilerin tercih edebilmesi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Kontenjan doluluk oranının yüksek potansiyele sahip olması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Lisans ve Doktora için de tercih edilebilirlik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BD18A4E-9C3D-9ECE-BFAE-5052977BDD55}"/>
              </a:ext>
            </a:extLst>
          </p:cNvPr>
          <p:cNvSpPr txBox="1"/>
          <p:nvPr/>
        </p:nvSpPr>
        <p:spPr>
          <a:xfrm>
            <a:off x="7904388" y="1121633"/>
            <a:ext cx="411867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tr-T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Zayıflıklar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ilişkilerin başlangıç düzeyinde olması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Çift anadal-</a:t>
            </a:r>
            <a:r>
              <a:rPr lang="tr-T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yandal</a:t>
            </a: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olanaklarının henüz oluşmaması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D98E086-F158-F6CA-94B2-D4FC17C6F790}"/>
              </a:ext>
            </a:extLst>
          </p:cNvPr>
          <p:cNvSpPr txBox="1"/>
          <p:nvPr/>
        </p:nvSpPr>
        <p:spPr>
          <a:xfrm>
            <a:off x="8342538" y="4245833"/>
            <a:ext cx="3849462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tr-T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Tehditler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 ders yükü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 illerde bölümün açılması Tarsus Ün. çekici kılmayabilir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32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CBF1D314-369B-4314-84EA-737B7BD82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56"/>
            <a:ext cx="12192000" cy="59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96200" y="161926"/>
            <a:ext cx="4588933" cy="617008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Misyon ve Vizyon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7467" y="1201003"/>
            <a:ext cx="10515600" cy="475582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Misyon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Hizmet Bölümü sosyal adaleti sağlamaya yönelik öğretim, araştırma, uygulama ve diğer bilimsel faaliyetlerde bulunur.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Bölüm, yerel, ulusal ve küresel düzeyde karmaşık sosyal, çevresel ve ekonomik zorlukları ele almak için yetkin ve etik değerlere sahip uzmanlar yetiştirerek, adil ve eşitlikçi bir toplum yaratmaya katkıda bulunur.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Vizyon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Çağdaş sosyal hizmet eğitimi çerçevesinde evrensel standartları gözeterek, değişen toplumsal yapı içinde dezavantajlı nüfus gruplarına yönelik etkili müdahaleler gerçekleştirebilecek düzeyde meslek elemanları yetiştirebilmek.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Evrensel ve yerel sosyal hizmet bilgisinin üretilmesine katkıda bulunmak,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Sosyal hizmet uygulamalarına ilişkin yeni politika önerileri ve uygulama yöntemleri üretmek,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Ulusal ve uluslararası paydaşlarla işbirliği içerisinde kaliteli ve çağdaş sosyal hizmet eğitimini gerçekleştirmektir. </a:t>
            </a:r>
          </a:p>
        </p:txBody>
      </p:sp>
    </p:spTree>
    <p:extLst>
      <p:ext uri="{BB962C8B-B14F-4D97-AF65-F5344CB8AC3E}">
        <p14:creationId xmlns:p14="http://schemas.microsoft.com/office/powerpoint/2010/main" val="355804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0A101F8-1222-46F7-AE07-419F86EB11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21040" y="150095"/>
            <a:ext cx="3652221" cy="622095"/>
          </a:xfrm>
          <a:prstGeom prst="rect">
            <a:avLst/>
          </a:prstGeom>
        </p:spPr>
        <p:txBody>
          <a:bodyPr vert="horz" wrap="square" lIns="0" tIns="12575" rIns="0" bIns="0" rtlCol="0">
            <a:spAutoFit/>
          </a:bodyPr>
          <a:lstStyle/>
          <a:p>
            <a:pPr marL="11976">
              <a:spcBef>
                <a:spcPts val="99"/>
              </a:spcBef>
            </a:pPr>
            <a:r>
              <a:rPr lang="tr-TR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Yönetimi</a:t>
            </a:r>
            <a:endParaRPr spc="-9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D18ABB3-D145-4CA7-ABC5-23CE5EDBFE9F}"/>
              </a:ext>
            </a:extLst>
          </p:cNvPr>
          <p:cNvSpPr txBox="1"/>
          <p:nvPr/>
        </p:nvSpPr>
        <p:spPr>
          <a:xfrm>
            <a:off x="849207" y="1733083"/>
            <a:ext cx="1094994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tabLst>
                <a:tab pos="226695" algn="l"/>
              </a:tabLst>
            </a:pPr>
            <a:endParaRPr lang="tr-TR" sz="1800" b="1" kern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26695" algn="l"/>
              </a:tabLst>
            </a:pP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Sosyal Hizmet </a:t>
            </a:r>
            <a:r>
              <a:rPr lang="tr-TR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Bölümü Başkanı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			</a:t>
            </a:r>
            <a:r>
              <a:rPr lang="tr-TR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Doç. Dr. Ayşe ALİCAN ŞEN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26695" algn="l"/>
              </a:tabLst>
            </a:pPr>
            <a:r>
              <a:rPr lang="tr-TR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 Başkan Yardımcısı					</a:t>
            </a:r>
            <a:r>
              <a:rPr lang="tr-TR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Dr. Öğr. Üyesi Elif DEMİRBAŞ</a:t>
            </a:r>
            <a:endParaRPr lang="tr-TR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26695" algn="l"/>
              </a:tabLst>
            </a:pPr>
            <a:r>
              <a:rPr lang="tr-TR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Sosyal Hizmet Bölümü Öğretim Üyeleri 			</a:t>
            </a:r>
            <a:r>
              <a:rPr lang="tr-TR" sz="18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Dr. </a:t>
            </a:r>
            <a:r>
              <a:rPr lang="tr-TR" sz="1800" b="1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Öğr</a:t>
            </a:r>
            <a:r>
              <a:rPr lang="tr-TR" sz="18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Üyesi Aysel TEKGÖZ OBUZ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26695" algn="l"/>
              </a:tabLst>
            </a:pPr>
            <a:r>
              <a:rPr lang="tr-TR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		Dr. </a:t>
            </a:r>
            <a:r>
              <a:rPr lang="tr-TR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</a:t>
            </a:r>
            <a:r>
              <a:rPr lang="tr-TR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Üyesi Mustafa Çağrı AYALP</a:t>
            </a:r>
          </a:p>
        </p:txBody>
      </p:sp>
    </p:spTree>
    <p:extLst>
      <p:ext uri="{BB962C8B-B14F-4D97-AF65-F5344CB8AC3E}">
        <p14:creationId xmlns:p14="http://schemas.microsoft.com/office/powerpoint/2010/main" val="250904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3B11C-8DCB-48E5-8121-219746F9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280" y="365126"/>
            <a:ext cx="3855719" cy="315912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Öğrenci Sayısı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425786"/>
            <a:ext cx="10515600" cy="4866949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dirty="0"/>
              <a:t>                                                                                     </a:t>
            </a:r>
            <a:r>
              <a:rPr lang="tr-TR" sz="1800" b="1" dirty="0">
                <a:solidFill>
                  <a:schemeClr val="bg1"/>
                </a:solidFill>
              </a:rPr>
              <a:t>56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3FE43C3-6702-4964-8157-5AD4CFE05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97774"/>
              </p:ext>
            </p:extLst>
          </p:nvPr>
        </p:nvGraphicFramePr>
        <p:xfrm>
          <a:off x="838200" y="1425786"/>
          <a:ext cx="10252179" cy="28993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96548">
                  <a:extLst>
                    <a:ext uri="{9D8B030D-6E8A-4147-A177-3AD203B41FA5}">
                      <a16:colId xmlns:a16="http://schemas.microsoft.com/office/drawing/2014/main" val="3219601672"/>
                    </a:ext>
                  </a:extLst>
                </a:gridCol>
                <a:gridCol w="2299735">
                  <a:extLst>
                    <a:ext uri="{9D8B030D-6E8A-4147-A177-3AD203B41FA5}">
                      <a16:colId xmlns:a16="http://schemas.microsoft.com/office/drawing/2014/main" val="1216010787"/>
                    </a:ext>
                  </a:extLst>
                </a:gridCol>
                <a:gridCol w="4755896">
                  <a:extLst>
                    <a:ext uri="{9D8B030D-6E8A-4147-A177-3AD203B41FA5}">
                      <a16:colId xmlns:a16="http://schemas.microsoft.com/office/drawing/2014/main" val="1272056042"/>
                    </a:ext>
                  </a:extLst>
                </a:gridCol>
              </a:tblGrid>
              <a:tr h="795709">
                <a:tc gridSpan="3">
                  <a:txBody>
                    <a:bodyPr/>
                    <a:lstStyle/>
                    <a:p>
                      <a:pPr marL="2253615" marR="2249805" algn="ctr">
                        <a:lnSpc>
                          <a:spcPct val="250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Sayısı</a:t>
                      </a:r>
                      <a:endParaRPr lang="tr-TR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253615" marR="2249805" algn="ct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253615" marR="2249805" algn="ct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1095988"/>
                  </a:ext>
                </a:extLst>
              </a:tr>
              <a:tr h="515864">
                <a:tc>
                  <a:txBody>
                    <a:bodyPr/>
                    <a:lstStyle/>
                    <a:p>
                      <a:pPr marL="280035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r>
                        <a:rPr lang="tr-TR" sz="1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0035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r>
                        <a:rPr lang="tr-TR" sz="1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Sayıları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78028"/>
                  </a:ext>
                </a:extLst>
              </a:tr>
              <a:tr h="512492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tr-TR" sz="1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945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Hizmet</a:t>
                      </a:r>
                    </a:p>
                    <a:p>
                      <a:pPr marL="67945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tr-TR" sz="18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53975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55880" indent="-94615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5637663"/>
                  </a:ext>
                </a:extLst>
              </a:tr>
              <a:tr h="956390">
                <a:tc vMerge="1">
                  <a:txBody>
                    <a:bodyPr/>
                    <a:lstStyle/>
                    <a:p>
                      <a:pPr marL="6794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İktisadi ve İdari Bilimler Fakültesi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54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43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12678" y="365126"/>
            <a:ext cx="7479322" cy="539848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Kontenjanları ve Doluluk Oranları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260504"/>
              </p:ext>
            </p:extLst>
          </p:nvPr>
        </p:nvGraphicFramePr>
        <p:xfrm>
          <a:off x="721529" y="2021793"/>
          <a:ext cx="10322351" cy="18999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3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542">
                <a:tc gridSpan="5">
                  <a:txBody>
                    <a:bodyPr/>
                    <a:lstStyle/>
                    <a:p>
                      <a:pPr marL="1524635" marR="1295400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Kontenjanları ve Doluluk Oranı - 2023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513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53975" algn="ctr">
                        <a:lnSpc>
                          <a:spcPts val="126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YKS</a:t>
                      </a:r>
                    </a:p>
                    <a:p>
                      <a:pPr marL="56515" marR="552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Kontenjanı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 marR="55880" indent="-94615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YKS sonucu Yerleşen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0485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 Kalan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Doluluk Oranı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38">
                <a:tc>
                  <a:txBody>
                    <a:bodyPr/>
                    <a:lstStyle/>
                    <a:p>
                      <a:pPr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</a:t>
                      </a:r>
                      <a:r>
                        <a:rPr lang="tr-TR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Hizmet</a:t>
                      </a: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Bölümü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38">
                <a:tc>
                  <a:txBody>
                    <a:bodyPr/>
                    <a:lstStyle/>
                    <a:p>
                      <a:pPr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38">
                <a:tc>
                  <a:txBody>
                    <a:bodyPr/>
                    <a:lstStyle/>
                    <a:p>
                      <a:pPr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Öğrenci Kontenjanları</a:t>
            </a:r>
            <a:endParaRPr kumimoji="0" lang="tr-TR" altLang="tr-T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9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B3492-F9A9-4DB9-851C-41B1DCA8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479" y="253880"/>
            <a:ext cx="10515600" cy="549275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Topluluğu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4F7D8C-8749-4FDB-982F-4408FD84C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94" y="1007533"/>
            <a:ext cx="11332812" cy="5262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Lösemili Çocuklara Fayda Öğrenci Topluluğu</a:t>
            </a:r>
          </a:p>
          <a:p>
            <a:pPr marL="0" indent="0" algn="just">
              <a:buNone/>
            </a:pPr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Danışman: Doç.Dr. Ayşe ALİCAN ŞEN</a:t>
            </a:r>
          </a:p>
          <a:p>
            <a:pPr marL="0" indent="0" algn="just">
              <a:buNone/>
            </a:pPr>
            <a:endParaRPr lang="tr-TR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Kızılay Öğrenci Topluluğu</a:t>
            </a:r>
          </a:p>
          <a:p>
            <a:pPr marL="0" indent="0" algn="just">
              <a:buNone/>
            </a:pPr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Danışman: Dr.Öğr.Üyesi Elif DEMİRBAŞ</a:t>
            </a:r>
          </a:p>
          <a:p>
            <a:pPr marL="0" indent="0" algn="ctr">
              <a:buNone/>
            </a:pPr>
            <a:endParaRPr lang="tr-TR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Hizmet Öğrenci Topluluğu</a:t>
            </a:r>
          </a:p>
          <a:p>
            <a:pPr marL="0" indent="0" algn="just">
              <a:buNone/>
            </a:pPr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Danışman: Dr.Öğr.Üyesi Aysel TEKGÖZ OBUZ</a:t>
            </a:r>
          </a:p>
          <a:p>
            <a:pPr marL="0" indent="0" algn="ctr">
              <a:buNone/>
            </a:pPr>
            <a:endParaRPr lang="tr-TR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0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0A101F8-1222-46F7-AE07-419F86EB11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4378" y="105631"/>
            <a:ext cx="3555053" cy="622095"/>
          </a:xfrm>
          <a:prstGeom prst="rect">
            <a:avLst/>
          </a:prstGeom>
        </p:spPr>
        <p:txBody>
          <a:bodyPr vert="horz" wrap="square" lIns="0" tIns="12575" rIns="0" bIns="0" rtlCol="0">
            <a:spAutoFit/>
          </a:bodyPr>
          <a:lstStyle/>
          <a:p>
            <a:pPr marL="11976" algn="r">
              <a:spcBef>
                <a:spcPts val="99"/>
              </a:spcBef>
            </a:pPr>
            <a:r>
              <a:rPr lang="tr-TR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 Sayısı</a:t>
            </a:r>
            <a:endParaRPr spc="-9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FCE3A3B-A14A-7771-D23E-D8B7042B0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18452"/>
              </p:ext>
            </p:extLst>
          </p:nvPr>
        </p:nvGraphicFramePr>
        <p:xfrm>
          <a:off x="160022" y="1883728"/>
          <a:ext cx="11988796" cy="28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049">
                  <a:extLst>
                    <a:ext uri="{9D8B030D-6E8A-4147-A177-3AD203B41FA5}">
                      <a16:colId xmlns:a16="http://schemas.microsoft.com/office/drawing/2014/main" val="834107186"/>
                    </a:ext>
                  </a:extLst>
                </a:gridCol>
                <a:gridCol w="846409">
                  <a:extLst>
                    <a:ext uri="{9D8B030D-6E8A-4147-A177-3AD203B41FA5}">
                      <a16:colId xmlns:a16="http://schemas.microsoft.com/office/drawing/2014/main" val="3955419204"/>
                    </a:ext>
                  </a:extLst>
                </a:gridCol>
                <a:gridCol w="846409">
                  <a:extLst>
                    <a:ext uri="{9D8B030D-6E8A-4147-A177-3AD203B41FA5}">
                      <a16:colId xmlns:a16="http://schemas.microsoft.com/office/drawing/2014/main" val="1606971359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264441758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3662709603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417102694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2458466481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2913165200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2021815183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1258107046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2122233939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1547122028"/>
                    </a:ext>
                  </a:extLst>
                </a:gridCol>
                <a:gridCol w="844011">
                  <a:extLst>
                    <a:ext uri="{9D8B030D-6E8A-4147-A177-3AD203B41FA5}">
                      <a16:colId xmlns:a16="http://schemas.microsoft.com/office/drawing/2014/main" val="402810595"/>
                    </a:ext>
                  </a:extLst>
                </a:gridCol>
                <a:gridCol w="836819">
                  <a:extLst>
                    <a:ext uri="{9D8B030D-6E8A-4147-A177-3AD203B41FA5}">
                      <a16:colId xmlns:a16="http://schemas.microsoft.com/office/drawing/2014/main" val="1577423074"/>
                    </a:ext>
                  </a:extLst>
                </a:gridCol>
              </a:tblGrid>
              <a:tr h="69031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Makale</a:t>
                      </a: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Metin Bildiri</a:t>
                      </a: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Özet Bildiri</a:t>
                      </a: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Kitap</a:t>
                      </a: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Kitap Bölümü</a:t>
                      </a:r>
                      <a:endParaRPr lang="tr-TR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Yayın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Elemanı Sayısı</a:t>
                      </a:r>
                      <a:endParaRPr lang="tr-TR" sz="11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Elemanı Başına Düşen Yayın</a:t>
                      </a:r>
                      <a:endParaRPr lang="tr-TR" sz="11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extLst>
                  <a:ext uri="{0D108BD9-81ED-4DB2-BD59-A6C34878D82A}">
                    <a16:rowId xmlns:a16="http://schemas.microsoft.com/office/drawing/2014/main" val="929587918"/>
                  </a:ext>
                </a:extLst>
              </a:tr>
              <a:tr h="135778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endParaRPr lang="tr-TR" sz="11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538119"/>
                  </a:ext>
                </a:extLst>
              </a:tr>
              <a:tr h="383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extLst>
                  <a:ext uri="{0D108BD9-81ED-4DB2-BD59-A6C34878D82A}">
                    <a16:rowId xmlns:a16="http://schemas.microsoft.com/office/drawing/2014/main" val="4257705657"/>
                  </a:ext>
                </a:extLst>
              </a:tr>
              <a:tr h="191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extLst>
                  <a:ext uri="{0D108BD9-81ED-4DB2-BD59-A6C34878D82A}">
                    <a16:rowId xmlns:a16="http://schemas.microsoft.com/office/drawing/2014/main" val="602974232"/>
                  </a:ext>
                </a:extLst>
              </a:tr>
              <a:tr h="191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466" marR="6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66466" marR="66466" marT="0" marB="0"/>
                </a:tc>
                <a:extLst>
                  <a:ext uri="{0D108BD9-81ED-4DB2-BD59-A6C34878D82A}">
                    <a16:rowId xmlns:a16="http://schemas.microsoft.com/office/drawing/2014/main" val="5959847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E10F714-0770-B6F8-779B-37C17B4B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90888"/>
            <a:ext cx="106324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31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ABD583E-78DE-B9C9-6EB6-8CD21DF4E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29323"/>
              </p:ext>
            </p:extLst>
          </p:nvPr>
        </p:nvGraphicFramePr>
        <p:xfrm>
          <a:off x="101601" y="2489200"/>
          <a:ext cx="11988798" cy="262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079">
                  <a:extLst>
                    <a:ext uri="{9D8B030D-6E8A-4147-A177-3AD203B41FA5}">
                      <a16:colId xmlns:a16="http://schemas.microsoft.com/office/drawing/2014/main" val="2184665502"/>
                    </a:ext>
                  </a:extLst>
                </a:gridCol>
                <a:gridCol w="1584918">
                  <a:extLst>
                    <a:ext uri="{9D8B030D-6E8A-4147-A177-3AD203B41FA5}">
                      <a16:colId xmlns:a16="http://schemas.microsoft.com/office/drawing/2014/main" val="3849249067"/>
                    </a:ext>
                  </a:extLst>
                </a:gridCol>
                <a:gridCol w="1601704">
                  <a:extLst>
                    <a:ext uri="{9D8B030D-6E8A-4147-A177-3AD203B41FA5}">
                      <a16:colId xmlns:a16="http://schemas.microsoft.com/office/drawing/2014/main" val="1418981349"/>
                    </a:ext>
                  </a:extLst>
                </a:gridCol>
                <a:gridCol w="1515383">
                  <a:extLst>
                    <a:ext uri="{9D8B030D-6E8A-4147-A177-3AD203B41FA5}">
                      <a16:colId xmlns:a16="http://schemas.microsoft.com/office/drawing/2014/main" val="3076544664"/>
                    </a:ext>
                  </a:extLst>
                </a:gridCol>
                <a:gridCol w="1601704">
                  <a:extLst>
                    <a:ext uri="{9D8B030D-6E8A-4147-A177-3AD203B41FA5}">
                      <a16:colId xmlns:a16="http://schemas.microsoft.com/office/drawing/2014/main" val="830622581"/>
                    </a:ext>
                  </a:extLst>
                </a:gridCol>
                <a:gridCol w="1601704">
                  <a:extLst>
                    <a:ext uri="{9D8B030D-6E8A-4147-A177-3AD203B41FA5}">
                      <a16:colId xmlns:a16="http://schemas.microsoft.com/office/drawing/2014/main" val="1948979393"/>
                    </a:ext>
                  </a:extLst>
                </a:gridCol>
                <a:gridCol w="1136539">
                  <a:extLst>
                    <a:ext uri="{9D8B030D-6E8A-4147-A177-3AD203B41FA5}">
                      <a16:colId xmlns:a16="http://schemas.microsoft.com/office/drawing/2014/main" val="3234226834"/>
                    </a:ext>
                  </a:extLst>
                </a:gridCol>
                <a:gridCol w="1114958">
                  <a:extLst>
                    <a:ext uri="{9D8B030D-6E8A-4147-A177-3AD203B41FA5}">
                      <a16:colId xmlns:a16="http://schemas.microsoft.com/office/drawing/2014/main" val="2767746975"/>
                    </a:ext>
                  </a:extLst>
                </a:gridCol>
                <a:gridCol w="1059809">
                  <a:extLst>
                    <a:ext uri="{9D8B030D-6E8A-4147-A177-3AD203B41FA5}">
                      <a16:colId xmlns:a16="http://schemas.microsoft.com/office/drawing/2014/main" val="1649123560"/>
                    </a:ext>
                  </a:extLst>
                </a:gridCol>
              </a:tblGrid>
              <a:tr h="12510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SCI, SCI-Expanded, SSCI ve AHCI Kapsamındaki Dergilerde Yayımlanmış Araştırma Makalesi</a:t>
                      </a:r>
                      <a:endParaRPr lang="tr-TR" sz="1200" b="1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Alan İndeksli Dergilerde Yayımlanmış Makale</a:t>
                      </a:r>
                      <a:endParaRPr lang="tr-TR" sz="12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(ESCI-SCOPUS)</a:t>
                      </a:r>
                      <a:endParaRPr lang="tr-TR" sz="12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ULAKBİM TR Dizin Tarafından Taranan Dergilerde Yayımlanan Makaleler</a:t>
                      </a:r>
                      <a:endParaRPr lang="tr-TR" sz="12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Uluslararası Dergilerde Yayımlanmış Makaleler</a:t>
                      </a:r>
                      <a:endParaRPr lang="tr-TR" sz="12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Ulusal Dergilerde Yayımlanmış Makaleler</a:t>
                      </a:r>
                      <a:endParaRPr lang="tr-TR" sz="12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Makale</a:t>
                      </a:r>
                      <a:endParaRPr lang="tr-TR" sz="12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Elemanı Sayısı</a:t>
                      </a:r>
                      <a:endParaRPr lang="tr-TR" sz="12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Elemanı Başına Düşen Makale Sayısı</a:t>
                      </a:r>
                      <a:endParaRPr lang="tr-TR" sz="12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extLst>
                  <a:ext uri="{0D108BD9-81ED-4DB2-BD59-A6C34878D82A}">
                    <a16:rowId xmlns:a16="http://schemas.microsoft.com/office/drawing/2014/main" val="2148596536"/>
                  </a:ext>
                </a:extLst>
              </a:tr>
              <a:tr h="322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extLst>
                  <a:ext uri="{0D108BD9-81ED-4DB2-BD59-A6C34878D82A}">
                    <a16:rowId xmlns:a16="http://schemas.microsoft.com/office/drawing/2014/main" val="650615297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extLst>
                  <a:ext uri="{0D108BD9-81ED-4DB2-BD59-A6C34878D82A}">
                    <a16:rowId xmlns:a16="http://schemas.microsoft.com/office/drawing/2014/main" val="2248691951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56" marR="55756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5756" marR="55756" marT="0" marB="0" anchor="b"/>
                </a:tc>
                <a:extLst>
                  <a:ext uri="{0D108BD9-81ED-4DB2-BD59-A6C34878D82A}">
                    <a16:rowId xmlns:a16="http://schemas.microsoft.com/office/drawing/2014/main" val="112067336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07A708BE-2549-7C92-E5F8-242B1F98209E}"/>
              </a:ext>
            </a:extLst>
          </p:cNvPr>
          <p:cNvSpPr txBox="1"/>
          <p:nvPr/>
        </p:nvSpPr>
        <p:spPr>
          <a:xfrm>
            <a:off x="9619851" y="101600"/>
            <a:ext cx="2470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Makaleler</a:t>
            </a:r>
          </a:p>
        </p:txBody>
      </p:sp>
    </p:spTree>
    <p:extLst>
      <p:ext uri="{BB962C8B-B14F-4D97-AF65-F5344CB8AC3E}">
        <p14:creationId xmlns:p14="http://schemas.microsoft.com/office/powerpoint/2010/main" val="47389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</TotalTime>
  <Words>1293</Words>
  <Application>Microsoft Office PowerPoint</Application>
  <PresentationFormat>Geniş ekran</PresentationFormat>
  <Paragraphs>375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Carlito</vt:lpstr>
      <vt:lpstr>Montserrat-Light</vt:lpstr>
      <vt:lpstr>Roboto Bold</vt:lpstr>
      <vt:lpstr>Times New Roman</vt:lpstr>
      <vt:lpstr>Wingdings</vt:lpstr>
      <vt:lpstr>Office Teması</vt:lpstr>
      <vt:lpstr>PowerPoint Sunusu</vt:lpstr>
      <vt:lpstr>Bölüm Bilgisi</vt:lpstr>
      <vt:lpstr>Misyon ve Vizyon</vt:lpstr>
      <vt:lpstr>Bölüm Yönetimi</vt:lpstr>
      <vt:lpstr>  Öğrenci Sayısı</vt:lpstr>
      <vt:lpstr>Öğrenci Kontenjanları ve Doluluk Oranları</vt:lpstr>
      <vt:lpstr>Öğrenci Topluluğu</vt:lpstr>
      <vt:lpstr>Yayın Sayısı</vt:lpstr>
      <vt:lpstr>PowerPoint Sunusu</vt:lpstr>
      <vt:lpstr>Toplam Yayın Sayısı</vt:lpstr>
      <vt:lpstr>Lisansüstü Eğitim</vt:lpstr>
      <vt:lpstr>FAALİYETLER (2023) / BÖLÜM</vt:lpstr>
      <vt:lpstr>PowerPoint Sunusu</vt:lpstr>
      <vt:lpstr>Farkındalık Etkinliği</vt:lpstr>
      <vt:lpstr>Eğitim Semineri</vt:lpstr>
      <vt:lpstr>Eğitim Semineri</vt:lpstr>
      <vt:lpstr>Teknik Gezi</vt:lpstr>
      <vt:lpstr> Projeler</vt:lpstr>
      <vt:lpstr>TÜBİTAK BİLİM SÖYLEYİŞİLERİ </vt:lpstr>
      <vt:lpstr>TÜBİTAK BİLİM SÖYLEYİŞİLERİ</vt:lpstr>
      <vt:lpstr>PowerPoint Sunusu</vt:lpstr>
      <vt:lpstr>Topluma Katkı </vt:lpstr>
      <vt:lpstr>Topluma Katkı</vt:lpstr>
      <vt:lpstr>Topluma Katkı </vt:lpstr>
      <vt:lpstr>Topluma Katkı</vt:lpstr>
      <vt:lpstr>Topluma Katkı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User</dc:creator>
  <cp:lastModifiedBy>Ayşe Alican Şen</cp:lastModifiedBy>
  <cp:revision>309</cp:revision>
  <dcterms:created xsi:type="dcterms:W3CDTF">2019-08-19T05:31:06Z</dcterms:created>
  <dcterms:modified xsi:type="dcterms:W3CDTF">2024-11-22T11:00:44Z</dcterms:modified>
</cp:coreProperties>
</file>